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77"/>
      <p:regular r:id="rId12"/>
      <p:bold r:id="rId13"/>
      <p:italic r:id="rId14"/>
      <p:boldItalic r:id="rId15"/>
    </p:embeddedFont>
    <p:embeddedFont>
      <p:font typeface="Nunito" pitchFamily="2" charset="77"/>
      <p:regular r:id="rId16"/>
      <p:bold r:id="rId17"/>
      <p:italic r:id="rId18"/>
      <p:boldItalic r:id="rId19"/>
    </p:embeddedFont>
    <p:embeddedFont>
      <p:font typeface="Raleway" panose="020B0503030101060003" pitchFamily="34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BF1491-5C38-4895-A57E-B2A0F70EDB76}">
  <a:tblStyle styleId="{62BF1491-5C38-4895-A57E-B2A0F70EDB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2109"/>
  </p:normalViewPr>
  <p:slideViewPr>
    <p:cSldViewPr snapToGrid="0">
      <p:cViewPr varScale="1">
        <p:scale>
          <a:sx n="117" d="100"/>
          <a:sy n="117" d="100"/>
        </p:scale>
        <p:origin x="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204dfab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204dfab3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f16428d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f16428d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e194dc4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e194dc4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e194dc4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e194dc4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23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che Formation 1">
  <p:cSld name="ONE_COLUM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945951" y="133700"/>
            <a:ext cx="70647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C83C"/>
              </a:buClr>
              <a:buSzPts val="2400"/>
              <a:buFont typeface="Nunito"/>
              <a:buNone/>
              <a:defRPr sz="1800">
                <a:solidFill>
                  <a:srgbClr val="87C83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945951" y="1141600"/>
            <a:ext cx="1575600" cy="321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000"/>
            </a:lvl5pPr>
            <a:lvl6pPr marL="274320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472459" y="64208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2650275" y="1659572"/>
            <a:ext cx="2486100" cy="38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3"/>
          </p:nvPr>
        </p:nvSpPr>
        <p:spPr>
          <a:xfrm>
            <a:off x="5317274" y="1659567"/>
            <a:ext cx="3520500" cy="486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347" y="4832367"/>
            <a:ext cx="275129" cy="2972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945951" y="4541900"/>
            <a:ext cx="1575600" cy="93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000"/>
            </a:lvl5pPr>
            <a:lvl6pPr marL="274320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3158675" y="5713600"/>
            <a:ext cx="1977600" cy="81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○"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■"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84" y="1208335"/>
            <a:ext cx="275129" cy="2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396" y="1671693"/>
            <a:ext cx="303417" cy="2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859" y="2669468"/>
            <a:ext cx="275129" cy="2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871" y="3707668"/>
            <a:ext cx="275129" cy="2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2650275" y="1151553"/>
            <a:ext cx="2486100" cy="534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317274" y="1151567"/>
            <a:ext cx="3520500" cy="534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71" y="5816519"/>
            <a:ext cx="275129" cy="2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body" idx="6"/>
          </p:nvPr>
        </p:nvSpPr>
        <p:spPr>
          <a:xfrm>
            <a:off x="945951" y="5713600"/>
            <a:ext cx="1575600" cy="81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000"/>
            </a:lvl5pPr>
            <a:lvl6pPr marL="274320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9066376" y="-1"/>
            <a:ext cx="77700" cy="6858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34817" y="5915551"/>
            <a:ext cx="389025" cy="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81274" y="108267"/>
            <a:ext cx="91032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che Formation 2">
  <p:cSld name="ONE_COLUMN_TEXT_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45951" y="133700"/>
            <a:ext cx="70647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C83C"/>
              </a:buClr>
              <a:buSzPts val="2400"/>
              <a:buFont typeface="Nunito"/>
              <a:buNone/>
              <a:defRPr sz="1800">
                <a:solidFill>
                  <a:srgbClr val="87C83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45951" y="1141600"/>
            <a:ext cx="1575600" cy="321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000"/>
            </a:lvl5pPr>
            <a:lvl6pPr marL="274320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9" y="64208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2650275" y="1659572"/>
            <a:ext cx="2486100" cy="38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■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5317274" y="1659567"/>
            <a:ext cx="3520500" cy="486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5259" y="4832367"/>
            <a:ext cx="265217" cy="2972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4"/>
          </p:nvPr>
        </p:nvSpPr>
        <p:spPr>
          <a:xfrm>
            <a:off x="945951" y="4541900"/>
            <a:ext cx="1575600" cy="93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000"/>
            </a:lvl5pPr>
            <a:lvl6pPr marL="274320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5"/>
          </p:nvPr>
        </p:nvSpPr>
        <p:spPr>
          <a:xfrm>
            <a:off x="3158675" y="5713600"/>
            <a:ext cx="1977600" cy="81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○"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■"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96" y="1208335"/>
            <a:ext cx="265217" cy="2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327" y="1671693"/>
            <a:ext cx="292487" cy="2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771" y="2669468"/>
            <a:ext cx="265217" cy="2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783" y="3707668"/>
            <a:ext cx="265217" cy="2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650275" y="1151553"/>
            <a:ext cx="2486100" cy="534300"/>
          </a:xfrm>
          <a:prstGeom prst="rect">
            <a:avLst/>
          </a:prstGeom>
          <a:solidFill>
            <a:srgbClr val="FFF441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317274" y="1151567"/>
            <a:ext cx="3520500" cy="534300"/>
          </a:xfrm>
          <a:prstGeom prst="rect">
            <a:avLst/>
          </a:prstGeom>
          <a:solidFill>
            <a:srgbClr val="FFF441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383" y="5816519"/>
            <a:ext cx="265217" cy="2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body" idx="6"/>
          </p:nvPr>
        </p:nvSpPr>
        <p:spPr>
          <a:xfrm>
            <a:off x="945951" y="5713600"/>
            <a:ext cx="1575600" cy="81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000"/>
            </a:lvl5pPr>
            <a:lvl6pPr marL="274320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320040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365760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411480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9066376" y="-1"/>
            <a:ext cx="77700" cy="6858000"/>
          </a:xfrm>
          <a:prstGeom prst="rect">
            <a:avLst/>
          </a:prstGeom>
          <a:solidFill>
            <a:srgbClr val="FFF44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34817" y="5915551"/>
            <a:ext cx="389025" cy="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81274" y="108267"/>
            <a:ext cx="910325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59975" y="197675"/>
            <a:ext cx="1125999" cy="453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ofranc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"/>
          <p:cNvSpPr txBox="1">
            <a:spLocks noGrp="1"/>
          </p:cNvSpPr>
          <p:nvPr>
            <p:ph type="title"/>
          </p:nvPr>
        </p:nvSpPr>
        <p:spPr>
          <a:xfrm>
            <a:off x="256200" y="616100"/>
            <a:ext cx="8631600" cy="51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4000" dirty="0"/>
              <a:t>Fiche synthèse Formation </a:t>
            </a:r>
            <a:r>
              <a:rPr lang="fr" dirty="0"/>
              <a:t>:</a:t>
            </a:r>
            <a:br>
              <a:rPr lang="fr" dirty="0"/>
            </a:br>
            <a:r>
              <a:rPr lang="fr" dirty="0"/>
              <a:t>   </a:t>
            </a:r>
            <a:br>
              <a:rPr lang="fr" dirty="0"/>
            </a:br>
            <a:r>
              <a:rPr lang="fr-FR" sz="3200" u="sng" dirty="0">
                <a:solidFill>
                  <a:schemeClr val="tx2"/>
                </a:solidFill>
              </a:rPr>
              <a:t>Rééducation périnéale</a:t>
            </a:r>
            <a:br>
              <a:rPr lang="fr-FR" sz="3200" u="sng" dirty="0">
                <a:solidFill>
                  <a:schemeClr val="tx2"/>
                </a:solidFill>
              </a:rPr>
            </a:br>
            <a:r>
              <a:rPr lang="fr-FR" sz="3200" u="sng" dirty="0">
                <a:solidFill>
                  <a:schemeClr val="tx2"/>
                </a:solidFill>
              </a:rPr>
              <a:t>Notions indispensables  </a:t>
            </a:r>
            <a:br>
              <a:rPr lang="fr-FR" sz="3200" u="sng" dirty="0">
                <a:solidFill>
                  <a:schemeClr val="tx2"/>
                </a:solidFill>
              </a:rPr>
            </a:br>
            <a:r>
              <a:rPr lang="fr-FR" sz="3200" u="sng" dirty="0">
                <a:solidFill>
                  <a:schemeClr val="tx2"/>
                </a:solidFill>
              </a:rPr>
              <a:t>et </a:t>
            </a:r>
            <a:br>
              <a:rPr lang="fr-FR" sz="3200" u="sng" dirty="0">
                <a:solidFill>
                  <a:schemeClr val="tx2"/>
                </a:solidFill>
              </a:rPr>
            </a:br>
            <a:r>
              <a:rPr lang="fr-FR" sz="3200" u="sng" dirty="0">
                <a:solidFill>
                  <a:schemeClr val="tx2"/>
                </a:solidFill>
              </a:rPr>
              <a:t>Techniques élémentaires</a:t>
            </a:r>
            <a:br>
              <a:rPr lang="fr-FR" sz="3200" dirty="0">
                <a:solidFill>
                  <a:srgbClr val="0070C0"/>
                </a:solidFill>
              </a:rPr>
            </a:br>
            <a:r>
              <a:rPr lang="fr-FR" sz="3200" dirty="0">
                <a:solidFill>
                  <a:srgbClr val="0070C0"/>
                </a:solidFill>
              </a:rPr>
              <a:t> </a:t>
            </a:r>
            <a:br>
              <a:rPr lang="ko-KR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200" dirty="0">
              <a:solidFill>
                <a:schemeClr val="lt2"/>
              </a:solidFill>
            </a:endParaRPr>
          </a:p>
        </p:txBody>
      </p:sp>
      <p:grpSp>
        <p:nvGrpSpPr>
          <p:cNvPr id="460" name="Google Shape;460;p48"/>
          <p:cNvGrpSpPr/>
          <p:nvPr/>
        </p:nvGrpSpPr>
        <p:grpSpPr>
          <a:xfrm>
            <a:off x="7999975" y="0"/>
            <a:ext cx="704700" cy="1863553"/>
            <a:chOff x="7999975" y="0"/>
            <a:chExt cx="704700" cy="1397700"/>
          </a:xfrm>
        </p:grpSpPr>
        <p:sp>
          <p:nvSpPr>
            <p:cNvPr id="461" name="Google Shape;461;p48"/>
            <p:cNvSpPr/>
            <p:nvPr/>
          </p:nvSpPr>
          <p:spPr>
            <a:xfrm rot="-5400000" flipH="1">
              <a:off x="7653475" y="346500"/>
              <a:ext cx="1397700" cy="704700"/>
            </a:xfrm>
            <a:prstGeom prst="homePlate">
              <a:avLst>
                <a:gd name="adj" fmla="val 50000"/>
              </a:avLst>
            </a:prstGeom>
            <a:solidFill>
              <a:srgbClr val="FB6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8"/>
            <p:cNvSpPr/>
            <p:nvPr/>
          </p:nvSpPr>
          <p:spPr>
            <a:xfrm>
              <a:off x="8042342" y="682403"/>
              <a:ext cx="546618" cy="402935"/>
            </a:xfrm>
            <a:custGeom>
              <a:avLst/>
              <a:gdLst/>
              <a:ahLst/>
              <a:cxnLst/>
              <a:rect l="l" t="t" r="r" b="b"/>
              <a:pathLst>
                <a:path w="438171" h="322994" extrusionOk="0">
                  <a:moveTo>
                    <a:pt x="285241" y="156774"/>
                  </a:moveTo>
                  <a:cubicBezTo>
                    <a:pt x="266530" y="156973"/>
                    <a:pt x="250407" y="173096"/>
                    <a:pt x="250805" y="191807"/>
                  </a:cubicBezTo>
                  <a:cubicBezTo>
                    <a:pt x="251203" y="210120"/>
                    <a:pt x="267326" y="225845"/>
                    <a:pt x="285639" y="225646"/>
                  </a:cubicBezTo>
                  <a:cubicBezTo>
                    <a:pt x="304748" y="225646"/>
                    <a:pt x="320472" y="209921"/>
                    <a:pt x="320273" y="190812"/>
                  </a:cubicBezTo>
                  <a:cubicBezTo>
                    <a:pt x="320074" y="171902"/>
                    <a:pt x="304548" y="156575"/>
                    <a:pt x="285241" y="156774"/>
                  </a:cubicBezTo>
                  <a:close/>
                  <a:moveTo>
                    <a:pt x="286435" y="113978"/>
                  </a:moveTo>
                  <a:cubicBezTo>
                    <a:pt x="328434" y="114177"/>
                    <a:pt x="362671" y="148613"/>
                    <a:pt x="362671" y="190812"/>
                  </a:cubicBezTo>
                  <a:cubicBezTo>
                    <a:pt x="362671" y="233608"/>
                    <a:pt x="328236" y="267844"/>
                    <a:pt x="285440" y="267844"/>
                  </a:cubicBezTo>
                  <a:cubicBezTo>
                    <a:pt x="242445" y="267844"/>
                    <a:pt x="208805" y="234006"/>
                    <a:pt x="209004" y="190613"/>
                  </a:cubicBezTo>
                  <a:cubicBezTo>
                    <a:pt x="209004" y="147817"/>
                    <a:pt x="243241" y="113978"/>
                    <a:pt x="286435" y="113978"/>
                  </a:cubicBezTo>
                  <a:close/>
                  <a:moveTo>
                    <a:pt x="286236" y="97457"/>
                  </a:moveTo>
                  <a:cubicBezTo>
                    <a:pt x="234682" y="97059"/>
                    <a:pt x="192681" y="138262"/>
                    <a:pt x="192084" y="190414"/>
                  </a:cubicBezTo>
                  <a:cubicBezTo>
                    <a:pt x="191487" y="240773"/>
                    <a:pt x="232890" y="284166"/>
                    <a:pt x="282056" y="284565"/>
                  </a:cubicBezTo>
                  <a:cubicBezTo>
                    <a:pt x="336198" y="284963"/>
                    <a:pt x="378396" y="245352"/>
                    <a:pt x="378993" y="193798"/>
                  </a:cubicBezTo>
                  <a:cubicBezTo>
                    <a:pt x="379591" y="140054"/>
                    <a:pt x="338984" y="97855"/>
                    <a:pt x="286236" y="97457"/>
                  </a:cubicBezTo>
                  <a:close/>
                  <a:moveTo>
                    <a:pt x="166407" y="89893"/>
                  </a:moveTo>
                  <a:cubicBezTo>
                    <a:pt x="206018" y="90490"/>
                    <a:pt x="245828" y="90291"/>
                    <a:pt x="285639" y="90291"/>
                  </a:cubicBezTo>
                  <a:cubicBezTo>
                    <a:pt x="325449" y="90291"/>
                    <a:pt x="365259" y="90490"/>
                    <a:pt x="405069" y="90092"/>
                  </a:cubicBezTo>
                  <a:cubicBezTo>
                    <a:pt x="412434" y="90092"/>
                    <a:pt x="416415" y="92480"/>
                    <a:pt x="419600" y="98850"/>
                  </a:cubicBezTo>
                  <a:cubicBezTo>
                    <a:pt x="445078" y="150205"/>
                    <a:pt x="445078" y="201560"/>
                    <a:pt x="415022" y="250527"/>
                  </a:cubicBezTo>
                  <a:cubicBezTo>
                    <a:pt x="384169" y="300887"/>
                    <a:pt x="337193" y="325569"/>
                    <a:pt x="278075" y="322782"/>
                  </a:cubicBezTo>
                  <a:cubicBezTo>
                    <a:pt x="166208" y="317806"/>
                    <a:pt x="98132" y="196186"/>
                    <a:pt x="151677" y="98452"/>
                  </a:cubicBezTo>
                  <a:cubicBezTo>
                    <a:pt x="155260" y="92082"/>
                    <a:pt x="159042" y="89893"/>
                    <a:pt x="166407" y="89893"/>
                  </a:cubicBezTo>
                  <a:close/>
                  <a:moveTo>
                    <a:pt x="156304" y="494"/>
                  </a:moveTo>
                  <a:cubicBezTo>
                    <a:pt x="171183" y="-1621"/>
                    <a:pt x="186610" y="3007"/>
                    <a:pt x="197060" y="15249"/>
                  </a:cubicBezTo>
                  <a:cubicBezTo>
                    <a:pt x="202434" y="21817"/>
                    <a:pt x="205022" y="30775"/>
                    <a:pt x="209402" y="39135"/>
                  </a:cubicBezTo>
                  <a:cubicBezTo>
                    <a:pt x="278074" y="-277"/>
                    <a:pt x="360680" y="21618"/>
                    <a:pt x="400689" y="72575"/>
                  </a:cubicBezTo>
                  <a:cubicBezTo>
                    <a:pt x="323856" y="72575"/>
                    <a:pt x="247819" y="72575"/>
                    <a:pt x="169193" y="72575"/>
                  </a:cubicBezTo>
                  <a:cubicBezTo>
                    <a:pt x="174368" y="67201"/>
                    <a:pt x="178150" y="63220"/>
                    <a:pt x="182131" y="59438"/>
                  </a:cubicBezTo>
                  <a:cubicBezTo>
                    <a:pt x="194871" y="47495"/>
                    <a:pt x="191288" y="26993"/>
                    <a:pt x="174965" y="20225"/>
                  </a:cubicBezTo>
                  <a:cubicBezTo>
                    <a:pt x="160236" y="14054"/>
                    <a:pt x="144909" y="18433"/>
                    <a:pt x="135752" y="32367"/>
                  </a:cubicBezTo>
                  <a:cubicBezTo>
                    <a:pt x="126596" y="46300"/>
                    <a:pt x="124008" y="62423"/>
                    <a:pt x="123212" y="78746"/>
                  </a:cubicBezTo>
                  <a:cubicBezTo>
                    <a:pt x="121421" y="112982"/>
                    <a:pt x="116843" y="146821"/>
                    <a:pt x="100919" y="177873"/>
                  </a:cubicBezTo>
                  <a:cubicBezTo>
                    <a:pt x="89772" y="199172"/>
                    <a:pt x="74445" y="215295"/>
                    <a:pt x="49762" y="219873"/>
                  </a:cubicBezTo>
                  <a:cubicBezTo>
                    <a:pt x="34635" y="222660"/>
                    <a:pt x="19905" y="219873"/>
                    <a:pt x="6170" y="213901"/>
                  </a:cubicBezTo>
                  <a:cubicBezTo>
                    <a:pt x="3185" y="212508"/>
                    <a:pt x="1990" y="206935"/>
                    <a:pt x="0" y="203153"/>
                  </a:cubicBezTo>
                  <a:cubicBezTo>
                    <a:pt x="3782" y="201361"/>
                    <a:pt x="7564" y="199371"/>
                    <a:pt x="11346" y="197778"/>
                  </a:cubicBezTo>
                  <a:cubicBezTo>
                    <a:pt x="11744" y="197579"/>
                    <a:pt x="12540" y="197977"/>
                    <a:pt x="13336" y="198177"/>
                  </a:cubicBezTo>
                  <a:cubicBezTo>
                    <a:pt x="52549" y="208925"/>
                    <a:pt x="72653" y="199570"/>
                    <a:pt x="89174" y="162148"/>
                  </a:cubicBezTo>
                  <a:cubicBezTo>
                    <a:pt x="99923" y="137864"/>
                    <a:pt x="103904" y="111987"/>
                    <a:pt x="105298" y="85712"/>
                  </a:cubicBezTo>
                  <a:cubicBezTo>
                    <a:pt x="106492" y="65011"/>
                    <a:pt x="108483" y="44708"/>
                    <a:pt x="118833" y="26196"/>
                  </a:cubicBezTo>
                  <a:cubicBezTo>
                    <a:pt x="127094" y="11467"/>
                    <a:pt x="141425" y="2609"/>
                    <a:pt x="156304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48"/>
          <p:cNvGrpSpPr/>
          <p:nvPr/>
        </p:nvGrpSpPr>
        <p:grpSpPr>
          <a:xfrm>
            <a:off x="582051" y="4290567"/>
            <a:ext cx="1565817" cy="2459785"/>
            <a:chOff x="6452501" y="2140075"/>
            <a:chExt cx="2351429" cy="2844011"/>
          </a:xfrm>
        </p:grpSpPr>
        <p:grpSp>
          <p:nvGrpSpPr>
            <p:cNvPr id="464" name="Google Shape;464;p48"/>
            <p:cNvGrpSpPr/>
            <p:nvPr/>
          </p:nvGrpSpPr>
          <p:grpSpPr>
            <a:xfrm>
              <a:off x="6452501" y="2140075"/>
              <a:ext cx="2351429" cy="2844011"/>
              <a:chOff x="3941823" y="1814099"/>
              <a:chExt cx="1781791" cy="2593954"/>
            </a:xfrm>
          </p:grpSpPr>
          <p:grpSp>
            <p:nvGrpSpPr>
              <p:cNvPr id="465" name="Google Shape;465;p48"/>
              <p:cNvGrpSpPr/>
              <p:nvPr/>
            </p:nvGrpSpPr>
            <p:grpSpPr>
              <a:xfrm>
                <a:off x="3941823" y="1814099"/>
                <a:ext cx="1781791" cy="2593954"/>
                <a:chOff x="2371069" y="2877255"/>
                <a:chExt cx="416267" cy="606007"/>
              </a:xfrm>
            </p:grpSpPr>
            <p:sp>
              <p:nvSpPr>
                <p:cNvPr id="466" name="Google Shape;466;p48"/>
                <p:cNvSpPr/>
                <p:nvPr/>
              </p:nvSpPr>
              <p:spPr>
                <a:xfrm>
                  <a:off x="2371069" y="2912822"/>
                  <a:ext cx="416267" cy="57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85" extrusionOk="0">
                      <a:moveTo>
                        <a:pt x="353" y="461"/>
                      </a:moveTo>
                      <a:cubicBezTo>
                        <a:pt x="353" y="475"/>
                        <a:pt x="343" y="485"/>
                        <a:pt x="329" y="485"/>
                      </a:cubicBezTo>
                      <a:cubicBezTo>
                        <a:pt x="24" y="485"/>
                        <a:pt x="24" y="485"/>
                        <a:pt x="24" y="485"/>
                      </a:cubicBezTo>
                      <a:cubicBezTo>
                        <a:pt x="11" y="485"/>
                        <a:pt x="0" y="475"/>
                        <a:pt x="0" y="461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cubicBezTo>
                        <a:pt x="343" y="0"/>
                        <a:pt x="353" y="11"/>
                        <a:pt x="353" y="24"/>
                      </a:cubicBezTo>
                      <a:lnTo>
                        <a:pt x="353" y="461"/>
                      </a:lnTo>
                      <a:close/>
                    </a:path>
                  </a:pathLst>
                </a:custGeom>
                <a:solidFill>
                  <a:srgbClr val="FB6C24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13"/>
                    <a:buFont typeface="Arial"/>
                    <a:buNone/>
                  </a:pPr>
                  <a:endParaRPr sz="1013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48"/>
                <p:cNvSpPr/>
                <p:nvPr/>
              </p:nvSpPr>
              <p:spPr>
                <a:xfrm>
                  <a:off x="2408866" y="2956587"/>
                  <a:ext cx="340800" cy="471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13"/>
                    <a:buFont typeface="Arial"/>
                    <a:buNone/>
                  </a:pPr>
                  <a:endParaRPr sz="1013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48"/>
                <p:cNvSpPr/>
                <p:nvPr/>
              </p:nvSpPr>
              <p:spPr>
                <a:xfrm>
                  <a:off x="2406877" y="2954100"/>
                  <a:ext cx="345149" cy="476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58" extrusionOk="0">
                      <a:moveTo>
                        <a:pt x="689" y="953"/>
                      </a:moveTo>
                      <a:lnTo>
                        <a:pt x="689" y="948"/>
                      </a:lnTo>
                      <a:lnTo>
                        <a:pt x="9" y="948"/>
                      </a:lnTo>
                      <a:lnTo>
                        <a:pt x="9" y="9"/>
                      </a:lnTo>
                      <a:lnTo>
                        <a:pt x="684" y="9"/>
                      </a:lnTo>
                      <a:lnTo>
                        <a:pt x="684" y="953"/>
                      </a:lnTo>
                      <a:lnTo>
                        <a:pt x="689" y="953"/>
                      </a:lnTo>
                      <a:lnTo>
                        <a:pt x="689" y="948"/>
                      </a:lnTo>
                      <a:lnTo>
                        <a:pt x="689" y="953"/>
                      </a:lnTo>
                      <a:lnTo>
                        <a:pt x="694" y="953"/>
                      </a:lnTo>
                      <a:lnTo>
                        <a:pt x="694" y="0"/>
                      </a:ln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694" y="958"/>
                      </a:lnTo>
                      <a:lnTo>
                        <a:pt x="694" y="953"/>
                      </a:lnTo>
                      <a:lnTo>
                        <a:pt x="689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13"/>
                    <a:buFont typeface="Arial"/>
                    <a:buNone/>
                  </a:pPr>
                  <a:endParaRPr sz="1013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48"/>
                <p:cNvSpPr/>
                <p:nvPr/>
              </p:nvSpPr>
              <p:spPr>
                <a:xfrm>
                  <a:off x="2484459" y="2877255"/>
                  <a:ext cx="189484" cy="10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84" h="105196" extrusionOk="0">
                      <a:moveTo>
                        <a:pt x="94742" y="19975"/>
                      </a:moveTo>
                      <a:cubicBezTo>
                        <a:pt x="84595" y="19975"/>
                        <a:pt x="75408" y="24088"/>
                        <a:pt x="68758" y="30738"/>
                      </a:cubicBezTo>
                      <a:lnTo>
                        <a:pt x="61813" y="47505"/>
                      </a:lnTo>
                      <a:lnTo>
                        <a:pt x="87055" y="47505"/>
                      </a:lnTo>
                      <a:lnTo>
                        <a:pt x="127671" y="47505"/>
                      </a:lnTo>
                      <a:lnTo>
                        <a:pt x="120726" y="30738"/>
                      </a:lnTo>
                      <a:cubicBezTo>
                        <a:pt x="114076" y="24088"/>
                        <a:pt x="104890" y="19975"/>
                        <a:pt x="94742" y="19975"/>
                      </a:cubicBezTo>
                      <a:close/>
                      <a:moveTo>
                        <a:pt x="94742" y="0"/>
                      </a:moveTo>
                      <a:cubicBezTo>
                        <a:pt x="110406" y="0"/>
                        <a:pt x="124586" y="6349"/>
                        <a:pt x="134851" y="16614"/>
                      </a:cubicBezTo>
                      <a:lnTo>
                        <a:pt x="147646" y="47505"/>
                      </a:lnTo>
                      <a:lnTo>
                        <a:pt x="148292" y="47505"/>
                      </a:lnTo>
                      <a:cubicBezTo>
                        <a:pt x="171830" y="47505"/>
                        <a:pt x="189484" y="66343"/>
                        <a:pt x="189484" y="89890"/>
                      </a:cubicBezTo>
                      <a:cubicBezTo>
                        <a:pt x="189484" y="98132"/>
                        <a:pt x="182423" y="105196"/>
                        <a:pt x="174184" y="105196"/>
                      </a:cubicBezTo>
                      <a:cubicBezTo>
                        <a:pt x="174184" y="105196"/>
                        <a:pt x="174184" y="105196"/>
                        <a:pt x="15300" y="105196"/>
                      </a:cubicBezTo>
                      <a:cubicBezTo>
                        <a:pt x="7061" y="105196"/>
                        <a:pt x="0" y="98132"/>
                        <a:pt x="0" y="89890"/>
                      </a:cubicBezTo>
                      <a:cubicBezTo>
                        <a:pt x="0" y="78117"/>
                        <a:pt x="4708" y="67520"/>
                        <a:pt x="12358" y="59868"/>
                      </a:cubicBezTo>
                      <a:lnTo>
                        <a:pt x="41729" y="47769"/>
                      </a:lnTo>
                      <a:lnTo>
                        <a:pt x="54634" y="16614"/>
                      </a:lnTo>
                      <a:cubicBezTo>
                        <a:pt x="64898" y="6349"/>
                        <a:pt x="79079" y="0"/>
                        <a:pt x="94742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13"/>
                    <a:buFont typeface="Arial"/>
                    <a:buNone/>
                  </a:pPr>
                  <a:endParaRPr sz="1013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70" name="Google Shape;470;p48"/>
              <p:cNvSpPr/>
              <p:nvPr/>
            </p:nvSpPr>
            <p:spPr>
              <a:xfrm rot="5400000">
                <a:off x="4200941" y="2338707"/>
                <a:ext cx="268152" cy="264768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 extrusionOk="0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25"/>
                  <a:buFont typeface="Arial"/>
                  <a:buNone/>
                </a:pPr>
                <a:endParaRPr sz="2025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48"/>
            <p:cNvSpPr txBox="1"/>
            <p:nvPr/>
          </p:nvSpPr>
          <p:spPr>
            <a:xfrm>
              <a:off x="6888863" y="2675450"/>
              <a:ext cx="14787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fr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Astuce</a:t>
              </a:r>
              <a:endParaRPr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1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472" name="Google Shape;472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68327" y="4100708"/>
              <a:ext cx="660212" cy="542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99900" y="4100696"/>
              <a:ext cx="587511" cy="542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4" name="Google Shape;47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2575" y="3578100"/>
            <a:ext cx="2461425" cy="24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"/>
          <p:cNvSpPr txBox="1">
            <a:spLocks noGrp="1"/>
          </p:cNvSpPr>
          <p:nvPr>
            <p:ph type="title"/>
          </p:nvPr>
        </p:nvSpPr>
        <p:spPr>
          <a:xfrm>
            <a:off x="261750" y="373267"/>
            <a:ext cx="862050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 dirty="0">
                <a:solidFill>
                  <a:srgbClr val="666666"/>
                </a:solidFill>
              </a:rPr>
              <a:t>Ce qu’il faut retenir</a:t>
            </a:r>
            <a:endParaRPr sz="3500" dirty="0"/>
          </a:p>
        </p:txBody>
      </p:sp>
      <p:sp>
        <p:nvSpPr>
          <p:cNvPr id="494" name="Google Shape;494;p50"/>
          <p:cNvSpPr/>
          <p:nvPr/>
        </p:nvSpPr>
        <p:spPr>
          <a:xfrm>
            <a:off x="371775" y="1500100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38B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495" name="Google Shape;495;p50"/>
          <p:cNvSpPr/>
          <p:nvPr/>
        </p:nvSpPr>
        <p:spPr>
          <a:xfrm>
            <a:off x="3210425" y="1500200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90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0"/>
          <p:cNvSpPr/>
          <p:nvPr/>
        </p:nvSpPr>
        <p:spPr>
          <a:xfrm>
            <a:off x="6049100" y="1500133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71751" y="1802383"/>
            <a:ext cx="2764737" cy="4384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1200" b="0" u="sng" dirty="0">
                <a:solidFill>
                  <a:schemeClr val="bg2"/>
                </a:solidFill>
              </a:rPr>
              <a:t>Le périnée </a:t>
            </a:r>
            <a:r>
              <a:rPr lang="fr-FR" sz="1200" b="0" dirty="0">
                <a:solidFill>
                  <a:schemeClr val="bg2"/>
                </a:solidFill>
              </a:rPr>
              <a:t>: ensemble de muscles tapissant le fond du petit bassin.</a:t>
            </a:r>
            <a:br>
              <a:rPr lang="fr-FR" sz="1200" b="0" dirty="0">
                <a:solidFill>
                  <a:schemeClr val="bg2"/>
                </a:solidFill>
              </a:rPr>
            </a:b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u="sng" dirty="0">
                <a:solidFill>
                  <a:schemeClr val="bg2"/>
                </a:solidFill>
              </a:rPr>
              <a:t>3 FONCTIONS :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Fonction éliminatoire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Fonction statique (triple </a:t>
            </a:r>
            <a:r>
              <a:rPr lang="fr-FR" sz="1200" b="0" dirty="0" err="1">
                <a:solidFill>
                  <a:schemeClr val="bg2"/>
                </a:solidFill>
              </a:rPr>
              <a:t>coudure</a:t>
            </a:r>
            <a:r>
              <a:rPr lang="fr-FR" sz="1200" b="0" dirty="0">
                <a:solidFill>
                  <a:schemeClr val="bg2"/>
                </a:solidFill>
              </a:rPr>
              <a:t>)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Fonction Sexuelle</a:t>
            </a:r>
            <a:br>
              <a:rPr lang="fr-FR" sz="1200" b="0" dirty="0">
                <a:solidFill>
                  <a:schemeClr val="bg2"/>
                </a:solidFill>
              </a:rPr>
            </a:br>
            <a:br>
              <a:rPr lang="fr-FR" sz="1200" b="0" u="sng" dirty="0">
                <a:solidFill>
                  <a:schemeClr val="bg2"/>
                </a:solidFill>
              </a:rPr>
            </a:br>
            <a:r>
              <a:rPr lang="fr-FR" sz="1200" b="0" u="sng" dirty="0">
                <a:solidFill>
                  <a:schemeClr val="bg2"/>
                </a:solidFill>
              </a:rPr>
              <a:t>Division géométrique :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Périnée antérieur (uro-génital)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Périnée postérieur (région anal)</a:t>
            </a:r>
            <a:br>
              <a:rPr lang="fr-FR" sz="1200" b="0" dirty="0">
                <a:solidFill>
                  <a:schemeClr val="bg2"/>
                </a:solidFill>
              </a:rPr>
            </a:br>
            <a:br>
              <a:rPr lang="fr-FR" sz="1200" b="0" u="sng" dirty="0">
                <a:solidFill>
                  <a:schemeClr val="bg2"/>
                </a:solidFill>
              </a:rPr>
            </a:br>
            <a:r>
              <a:rPr lang="fr-FR" sz="1200" b="0" u="sng" dirty="0">
                <a:solidFill>
                  <a:schemeClr val="bg2"/>
                </a:solidFill>
              </a:rPr>
              <a:t>Division en étage :</a:t>
            </a:r>
            <a:br>
              <a:rPr lang="fr-FR" sz="1200" b="0" u="sng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Périnée superficiel : bulbo-spongieux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Périnée moyen : transverse périnéal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Périnée profond : Diaphragme pelvien principal avec le </a:t>
            </a:r>
            <a:r>
              <a:rPr lang="fr-FR" sz="1200" b="0" dirty="0" err="1">
                <a:solidFill>
                  <a:schemeClr val="bg2"/>
                </a:solidFill>
              </a:rPr>
              <a:t>levator-ani</a:t>
            </a:r>
            <a:br>
              <a:rPr lang="fr-FR" sz="1200" b="0" dirty="0">
                <a:solidFill>
                  <a:schemeClr val="bg2"/>
                </a:solidFill>
              </a:rPr>
            </a:b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Innervation sensitive périnéale :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S2-S3-S4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Innervation sensitive pubienne :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T12-L1-L2</a:t>
            </a:r>
            <a:br>
              <a:rPr lang="fr-FR" sz="1200" dirty="0"/>
            </a:br>
            <a:br>
              <a:rPr lang="fr-FR" sz="1200" dirty="0"/>
            </a:br>
            <a:endParaRPr sz="1200" b="0" dirty="0"/>
          </a:p>
        </p:txBody>
      </p:sp>
      <p:sp>
        <p:nvSpPr>
          <p:cNvPr id="498" name="Google Shape;498;p50"/>
          <p:cNvSpPr txBox="1"/>
          <p:nvPr/>
        </p:nvSpPr>
        <p:spPr>
          <a:xfrm>
            <a:off x="371775" y="1428967"/>
            <a:ext cx="24816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2 : ANATOMIE</a:t>
            </a:r>
            <a:endParaRPr b="1" dirty="0">
              <a:solidFill>
                <a:srgbClr val="FFFFFF"/>
              </a:solidFill>
              <a:highlight>
                <a:srgbClr val="364CA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9" name="Google Shape;499;p50"/>
          <p:cNvSpPr txBox="1"/>
          <p:nvPr/>
        </p:nvSpPr>
        <p:spPr>
          <a:xfrm>
            <a:off x="3269687" y="1441132"/>
            <a:ext cx="2363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3 : </a:t>
            </a:r>
            <a:r>
              <a:rPr lang="fr-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PHYSIOLOGIE ET PHYSIOPATHOLOGIE DE LA MICTION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50"/>
          <p:cNvSpPr txBox="1">
            <a:spLocks noGrp="1"/>
          </p:cNvSpPr>
          <p:nvPr>
            <p:ph type="title"/>
          </p:nvPr>
        </p:nvSpPr>
        <p:spPr>
          <a:xfrm>
            <a:off x="3210426" y="1802383"/>
            <a:ext cx="2703436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br>
              <a:rPr lang="fr-FR" sz="1200" u="sng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Triple innervation : sympathique, parasympathique et somatique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3 Besoins : B1 ( 150ml), B2 (250ml), B3 (450ml)</a:t>
            </a:r>
            <a:br>
              <a:rPr lang="fr-FR" sz="1000" b="0" dirty="0">
                <a:solidFill>
                  <a:schemeClr val="bg2"/>
                </a:solidFill>
              </a:rPr>
            </a:b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Jeu de message reflexe en fonction des variations de pressions intra-vésicales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Seule action volontaire, se rendre aux toilettes aux bons moments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Miction : résultante d’action du système neuro-végétatif</a:t>
            </a:r>
            <a:br>
              <a:rPr lang="fr-FR" sz="1000" b="0" dirty="0">
                <a:solidFill>
                  <a:schemeClr val="bg2"/>
                </a:solidFill>
              </a:rPr>
            </a:b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Reflexe de </a:t>
            </a:r>
            <a:r>
              <a:rPr lang="fr-FR" sz="1000" b="0" dirty="0" err="1">
                <a:solidFill>
                  <a:schemeClr val="bg2"/>
                </a:solidFill>
              </a:rPr>
              <a:t>mahony</a:t>
            </a:r>
            <a:r>
              <a:rPr lang="fr-FR" sz="1000" b="0" dirty="0">
                <a:solidFill>
                  <a:schemeClr val="bg2"/>
                </a:solidFill>
              </a:rPr>
              <a:t> = reflexe </a:t>
            </a:r>
            <a:r>
              <a:rPr lang="fr-FR" sz="1000" b="0" dirty="0" err="1">
                <a:solidFill>
                  <a:schemeClr val="bg2"/>
                </a:solidFill>
              </a:rPr>
              <a:t>périnéo-détrusorien</a:t>
            </a:r>
            <a:br>
              <a:rPr lang="fr-FR" sz="1000" b="0" dirty="0">
                <a:solidFill>
                  <a:schemeClr val="bg2"/>
                </a:solidFill>
              </a:rPr>
            </a:b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Incontinence : IUE ET IU par impériosité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Défaut d’élimination : Pollakiurie, Dysurie et Rétention urinaire</a:t>
            </a:r>
            <a:br>
              <a:rPr lang="fr-FR" sz="1000" b="0" dirty="0">
                <a:solidFill>
                  <a:schemeClr val="bg2"/>
                </a:solidFill>
              </a:rPr>
            </a:b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Bilan Urodynamique :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Dysurie si </a:t>
            </a:r>
            <a:r>
              <a:rPr lang="fr-FR" sz="1000" b="0" dirty="0" err="1">
                <a:solidFill>
                  <a:schemeClr val="bg2"/>
                </a:solidFill>
              </a:rPr>
              <a:t>débitmétrie</a:t>
            </a:r>
            <a:r>
              <a:rPr lang="fr-FR" sz="1000" b="0" dirty="0">
                <a:solidFill>
                  <a:schemeClr val="bg2"/>
                </a:solidFill>
              </a:rPr>
              <a:t> inférieur à 15ml/s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Compliance </a:t>
            </a:r>
            <a:r>
              <a:rPr lang="fr-FR" sz="1000" b="0" dirty="0" err="1">
                <a:solidFill>
                  <a:schemeClr val="bg2"/>
                </a:solidFill>
              </a:rPr>
              <a:t>inf</a:t>
            </a:r>
            <a:r>
              <a:rPr lang="fr-FR" sz="1000" b="0" dirty="0">
                <a:solidFill>
                  <a:schemeClr val="bg2"/>
                </a:solidFill>
              </a:rPr>
              <a:t> à 40cmH20 = </a:t>
            </a:r>
            <a:r>
              <a:rPr lang="fr-FR" sz="1000" b="0" dirty="0" err="1">
                <a:solidFill>
                  <a:schemeClr val="bg2"/>
                </a:solidFill>
              </a:rPr>
              <a:t>détrusor</a:t>
            </a:r>
            <a:r>
              <a:rPr lang="fr-FR" sz="1000" b="0" dirty="0">
                <a:solidFill>
                  <a:schemeClr val="bg2"/>
                </a:solidFill>
              </a:rPr>
              <a:t> hyperactif</a:t>
            </a:r>
            <a:br>
              <a:rPr lang="fr-FR" sz="1000" b="0" dirty="0">
                <a:solidFill>
                  <a:schemeClr val="bg2"/>
                </a:solidFill>
              </a:rPr>
            </a:br>
            <a:r>
              <a:rPr lang="fr-FR" sz="1000" b="0" dirty="0">
                <a:solidFill>
                  <a:schemeClr val="bg2"/>
                </a:solidFill>
              </a:rPr>
              <a:t>PCUM=92-AGE SI INF À 30cmH20, rééducation non pertinente</a:t>
            </a:r>
            <a:br>
              <a:rPr lang="fr-FR" sz="1000" dirty="0"/>
            </a:br>
            <a:br>
              <a:rPr lang="fr-FR" sz="1000" dirty="0"/>
            </a:br>
            <a:b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000" dirty="0"/>
            </a:br>
            <a:endParaRPr sz="1000" b="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b="0" dirty="0"/>
          </a:p>
        </p:txBody>
      </p:sp>
      <p:sp>
        <p:nvSpPr>
          <p:cNvPr id="501" name="Google Shape;501;p50"/>
          <p:cNvSpPr txBox="1">
            <a:spLocks noGrp="1"/>
          </p:cNvSpPr>
          <p:nvPr>
            <p:ph type="title"/>
          </p:nvPr>
        </p:nvSpPr>
        <p:spPr>
          <a:xfrm>
            <a:off x="6012132" y="2093816"/>
            <a:ext cx="2703436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 b="0" dirty="0"/>
              <a:t> </a:t>
            </a:r>
            <a:br>
              <a:rPr lang="fr" sz="1100" b="0" dirty="0"/>
            </a:br>
            <a:r>
              <a:rPr lang="fr" sz="1050" b="0" dirty="0">
                <a:solidFill>
                  <a:schemeClr val="bg2"/>
                </a:solidFill>
              </a:rPr>
              <a:t>Continence anale :</a:t>
            </a: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Système résistif = Sphincter anal</a:t>
            </a: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Système capacitif = Ampoule rectale</a:t>
            </a: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Compliance anale = mise en jeu en 40 secondes</a:t>
            </a: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Temps max de  Résistance du sphincter anal = 60 sec</a:t>
            </a:r>
            <a:br>
              <a:rPr lang="fr" sz="1050" b="0" dirty="0">
                <a:solidFill>
                  <a:schemeClr val="bg2"/>
                </a:solidFill>
              </a:rPr>
            </a:b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Arrivée des matières dans l’ampoule rectale crée le BESOIN EXONERATEUR</a:t>
            </a:r>
            <a:br>
              <a:rPr lang="fr" sz="1050" b="0" dirty="0">
                <a:solidFill>
                  <a:schemeClr val="bg2"/>
                </a:solidFill>
              </a:rPr>
            </a:b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Bien éliminer = pas de </a:t>
            </a:r>
            <a:r>
              <a:rPr lang="fr" sz="1050" b="0" dirty="0" err="1">
                <a:solidFill>
                  <a:schemeClr val="bg2"/>
                </a:solidFill>
              </a:rPr>
              <a:t>dyschésie</a:t>
            </a:r>
            <a:r>
              <a:rPr lang="fr" sz="1050" b="0" dirty="0">
                <a:solidFill>
                  <a:schemeClr val="bg2"/>
                </a:solidFill>
              </a:rPr>
              <a:t>, pas besoin de pousser</a:t>
            </a:r>
            <a:br>
              <a:rPr lang="fr" sz="1050" b="0" dirty="0">
                <a:solidFill>
                  <a:schemeClr val="bg2"/>
                </a:solidFill>
              </a:rPr>
            </a:b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Incontinence anale passive : rectum plein (problème de vidange)</a:t>
            </a: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Incontinence anale active : rectum vide ( problème de résistance)</a:t>
            </a:r>
            <a:br>
              <a:rPr lang="fr" sz="1050" b="0" dirty="0">
                <a:solidFill>
                  <a:schemeClr val="bg2"/>
                </a:solidFill>
              </a:rPr>
            </a:br>
            <a:br>
              <a:rPr lang="fr" sz="1050" b="0" dirty="0">
                <a:solidFill>
                  <a:schemeClr val="bg2"/>
                </a:solidFill>
              </a:rPr>
            </a:br>
            <a:r>
              <a:rPr lang="fr" sz="1050" b="0" dirty="0">
                <a:solidFill>
                  <a:schemeClr val="bg2"/>
                </a:solidFill>
              </a:rPr>
              <a:t>Examens complémentaires : </a:t>
            </a:r>
            <a:r>
              <a:rPr lang="fr" sz="1050" b="0" dirty="0" err="1">
                <a:solidFill>
                  <a:schemeClr val="bg2"/>
                </a:solidFill>
              </a:rPr>
              <a:t>Défeco</a:t>
            </a:r>
            <a:r>
              <a:rPr lang="fr" sz="1050" b="0" dirty="0">
                <a:solidFill>
                  <a:schemeClr val="bg2"/>
                </a:solidFill>
              </a:rPr>
              <a:t>-IRM, manométrie rectale, écho, marquage des temps de transit</a:t>
            </a:r>
            <a:endParaRPr sz="1050" b="0" dirty="0">
              <a:solidFill>
                <a:schemeClr val="bg2"/>
              </a:solidFill>
            </a:endParaRPr>
          </a:p>
        </p:txBody>
      </p:sp>
      <p:sp>
        <p:nvSpPr>
          <p:cNvPr id="502" name="Google Shape;502;p50"/>
          <p:cNvSpPr txBox="1"/>
          <p:nvPr/>
        </p:nvSpPr>
        <p:spPr>
          <a:xfrm>
            <a:off x="6123037" y="1500100"/>
            <a:ext cx="2363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3 : PHYSIOLOGIE ET PHYSIOPATHOLOGIE DE LA DEFECATION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B3582-D516-C147-AA1A-6A7BEED93DE1}"/>
              </a:ext>
            </a:extLst>
          </p:cNvPr>
          <p:cNvSpPr/>
          <p:nvPr/>
        </p:nvSpPr>
        <p:spPr>
          <a:xfrm>
            <a:off x="7707086" y="87086"/>
            <a:ext cx="1284514" cy="69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9BCE6-0DC8-734F-B936-6963F2B4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343" y="86949"/>
            <a:ext cx="603843" cy="603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1"/>
          <p:cNvSpPr txBox="1">
            <a:spLocks noGrp="1"/>
          </p:cNvSpPr>
          <p:nvPr>
            <p:ph type="title"/>
          </p:nvPr>
        </p:nvSpPr>
        <p:spPr>
          <a:xfrm>
            <a:off x="261750" y="373267"/>
            <a:ext cx="862050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 dirty="0">
                <a:solidFill>
                  <a:srgbClr val="666666"/>
                </a:solidFill>
              </a:rPr>
              <a:t>Sans oublier</a:t>
            </a:r>
            <a:endParaRPr sz="3500" dirty="0"/>
          </a:p>
        </p:txBody>
      </p:sp>
      <p:sp>
        <p:nvSpPr>
          <p:cNvPr id="508" name="Google Shape;508;p51"/>
          <p:cNvSpPr/>
          <p:nvPr/>
        </p:nvSpPr>
        <p:spPr>
          <a:xfrm>
            <a:off x="371775" y="1500100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38B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509" name="Google Shape;509;p51"/>
          <p:cNvSpPr/>
          <p:nvPr/>
        </p:nvSpPr>
        <p:spPr>
          <a:xfrm>
            <a:off x="3210425" y="1500200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90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1"/>
          <p:cNvSpPr/>
          <p:nvPr/>
        </p:nvSpPr>
        <p:spPr>
          <a:xfrm>
            <a:off x="6049100" y="1500133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1"/>
          <p:cNvSpPr txBox="1">
            <a:spLocks noGrp="1"/>
          </p:cNvSpPr>
          <p:nvPr>
            <p:ph type="title"/>
          </p:nvPr>
        </p:nvSpPr>
        <p:spPr>
          <a:xfrm>
            <a:off x="401175" y="2000861"/>
            <a:ext cx="2629499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b="0" dirty="0">
                <a:solidFill>
                  <a:schemeClr val="bg2"/>
                </a:solidFill>
              </a:rPr>
              <a:t>Equilibre abdomino-périnéal-diaphragmatique</a:t>
            </a:r>
            <a:br>
              <a:rPr lang="fr-FR" sz="1100" b="0" dirty="0">
                <a:solidFill>
                  <a:schemeClr val="bg2"/>
                </a:solidFill>
              </a:rPr>
            </a:b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Importance de la statique rachidienne</a:t>
            </a:r>
            <a:br>
              <a:rPr lang="fr-FR" sz="1100" b="0" dirty="0">
                <a:solidFill>
                  <a:schemeClr val="bg2"/>
                </a:solidFill>
              </a:rPr>
            </a:b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Ombilic : Poulie de réflexion des forces intra-abdominales</a:t>
            </a:r>
            <a:br>
              <a:rPr lang="fr-FR" sz="1100" b="0" dirty="0">
                <a:solidFill>
                  <a:schemeClr val="bg2"/>
                </a:solidFill>
              </a:rPr>
            </a:b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Périnée : zone de faiblesse</a:t>
            </a:r>
            <a:br>
              <a:rPr lang="fr-FR" sz="1100" b="0" dirty="0">
                <a:solidFill>
                  <a:schemeClr val="bg2"/>
                </a:solidFill>
              </a:rPr>
            </a:b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Prolapsus : 3 stades de gravité</a:t>
            </a: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prolapsus intra-vaginal, </a:t>
            </a:r>
            <a:r>
              <a:rPr lang="fr-FR" sz="1100" b="0" dirty="0" err="1">
                <a:solidFill>
                  <a:schemeClr val="bg2"/>
                </a:solidFill>
              </a:rPr>
              <a:t>prolpapsus</a:t>
            </a:r>
            <a:r>
              <a:rPr lang="fr-FR" sz="1100" b="0" dirty="0">
                <a:solidFill>
                  <a:schemeClr val="bg2"/>
                </a:solidFill>
              </a:rPr>
              <a:t> extériorisé inconstant, prolapsus extériorisé constant</a:t>
            </a:r>
            <a:br>
              <a:rPr lang="fr-FR" sz="1100" b="0" dirty="0">
                <a:solidFill>
                  <a:schemeClr val="bg2"/>
                </a:solidFill>
              </a:rPr>
            </a:b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Compartiment antérieur = </a:t>
            </a:r>
            <a:r>
              <a:rPr lang="fr-FR" sz="1100" b="0" dirty="0" err="1">
                <a:solidFill>
                  <a:schemeClr val="bg2"/>
                </a:solidFill>
              </a:rPr>
              <a:t>cystocèle</a:t>
            </a: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Compartiment moyen = </a:t>
            </a:r>
            <a:r>
              <a:rPr lang="fr-FR" sz="1100" b="0" dirty="0" err="1">
                <a:solidFill>
                  <a:schemeClr val="bg2"/>
                </a:solidFill>
              </a:rPr>
              <a:t>hysterocèle</a:t>
            </a: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Compartiment postérieur = rectocèle</a:t>
            </a:r>
            <a:br>
              <a:rPr lang="fr-FR" sz="1100" b="0" dirty="0">
                <a:solidFill>
                  <a:schemeClr val="bg2"/>
                </a:solidFill>
              </a:rPr>
            </a:br>
            <a:br>
              <a:rPr lang="fr-FR" sz="1100" b="0" dirty="0">
                <a:solidFill>
                  <a:schemeClr val="bg2"/>
                </a:solidFill>
              </a:rPr>
            </a:br>
            <a:r>
              <a:rPr lang="fr-FR" sz="1100" b="0" dirty="0">
                <a:solidFill>
                  <a:schemeClr val="bg2"/>
                </a:solidFill>
              </a:rPr>
              <a:t>Prolapsus rectale : extériorisation du rectum par l’anus</a:t>
            </a:r>
            <a:br>
              <a:rPr lang="fr-FR" sz="1100" b="0" dirty="0"/>
            </a:br>
            <a:endParaRPr sz="1100" b="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b="0" dirty="0"/>
          </a:p>
        </p:txBody>
      </p:sp>
      <p:sp>
        <p:nvSpPr>
          <p:cNvPr id="512" name="Google Shape;512;p51"/>
          <p:cNvSpPr txBox="1"/>
          <p:nvPr/>
        </p:nvSpPr>
        <p:spPr>
          <a:xfrm>
            <a:off x="401175" y="1600333"/>
            <a:ext cx="24816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3 : STATIQUE PELVIENNE</a:t>
            </a:r>
            <a:endParaRPr b="1" dirty="0">
              <a:solidFill>
                <a:srgbClr val="FFFFFF"/>
              </a:solidFill>
              <a:highlight>
                <a:srgbClr val="364CA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3343625" y="1600333"/>
            <a:ext cx="2363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4 : BILANS 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4" name="Google Shape;514;p51"/>
          <p:cNvSpPr txBox="1">
            <a:spLocks noGrp="1"/>
          </p:cNvSpPr>
          <p:nvPr>
            <p:ph type="title"/>
          </p:nvPr>
        </p:nvSpPr>
        <p:spPr>
          <a:xfrm>
            <a:off x="3210424" y="1963487"/>
            <a:ext cx="2629499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INTERROGATOIRE :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Motifs de consultation/Histoire de la maladie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ATCD Pelviens : obstétricaux, chirurgie pelvienne, </a:t>
            </a:r>
            <a:r>
              <a:rPr lang="fr-FR" sz="105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hemmoroîdes</a:t>
            </a: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Consommation d’excitants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Consommation de médicaments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Comportements d’élimination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Gravité des symptômes ressentis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Douleurs associées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globale :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</a:t>
            </a:r>
            <a:r>
              <a:rPr lang="fr-FR" sz="105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Morphostatique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abdominale, ptose, gainage abdominale à la toux, </a:t>
            </a:r>
            <a:r>
              <a:rPr lang="fr-FR" sz="105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diasthasis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Mobilité articulaire et musculaire des articulations coxo-fémorale et du rachis lombo-sacré et dorso-lombaire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périnéale :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Descente périnéale à la toux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Toucher périnéal/Evaluation des douleurs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périnéal</a:t>
            </a:r>
            <a:b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5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diagnostic et stratégie rééducative</a:t>
            </a:r>
            <a:b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050" dirty="0"/>
          </a:p>
        </p:txBody>
      </p:sp>
      <p:sp>
        <p:nvSpPr>
          <p:cNvPr id="515" name="Google Shape;515;p51"/>
          <p:cNvSpPr txBox="1">
            <a:spLocks noGrp="1"/>
          </p:cNvSpPr>
          <p:nvPr>
            <p:ph type="title"/>
          </p:nvPr>
        </p:nvSpPr>
        <p:spPr>
          <a:xfrm>
            <a:off x="6049073" y="2111667"/>
            <a:ext cx="26295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050" b="0" dirty="0">
                <a:solidFill>
                  <a:schemeClr val="bg2"/>
                </a:solidFill>
              </a:rPr>
              <a:t>En résumé 5 outils nécessaires pour une bonne stratégie de prise en charge : 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1-TOUJOURS : Prise de conscience du schéma corporel 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2-TOUJOURS :Rééducation manuelle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3-SI BESOIN : Rééducation par biofeedback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4-Si nécessaire : Rééducation par électrothérapie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mais attention jamais dans le post-partum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5-TOUJOURS : Rééducation et gestion de pressions intra-abdominales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Mais attention pas de manœuvres en apnée expiratoire prolongée chez les personnes souffrant d’</a:t>
            </a:r>
            <a:r>
              <a:rPr lang="fr-FR" sz="1050" b="0" dirty="0" err="1">
                <a:solidFill>
                  <a:schemeClr val="bg2"/>
                </a:solidFill>
              </a:rPr>
              <a:t>hta</a:t>
            </a:r>
            <a:r>
              <a:rPr lang="fr-FR" sz="1050" b="0" dirty="0">
                <a:solidFill>
                  <a:schemeClr val="bg2"/>
                </a:solidFill>
              </a:rPr>
              <a:t> même traitées</a:t>
            </a:r>
            <a:endParaRPr sz="1050" b="0" dirty="0">
              <a:solidFill>
                <a:schemeClr val="bg2"/>
              </a:solidFill>
            </a:endParaRPr>
          </a:p>
        </p:txBody>
      </p:sp>
      <p:sp>
        <p:nvSpPr>
          <p:cNvPr id="516" name="Google Shape;516;p51"/>
          <p:cNvSpPr txBox="1"/>
          <p:nvPr/>
        </p:nvSpPr>
        <p:spPr>
          <a:xfrm>
            <a:off x="6125263" y="1600333"/>
            <a:ext cx="2363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5 : TECHNIQUES DE REEDUCATION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9E683-67A9-5B41-B26A-4FA9E118C932}"/>
              </a:ext>
            </a:extLst>
          </p:cNvPr>
          <p:cNvSpPr/>
          <p:nvPr/>
        </p:nvSpPr>
        <p:spPr>
          <a:xfrm>
            <a:off x="7707086" y="87086"/>
            <a:ext cx="1284514" cy="69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F4D25F-5483-0246-875A-DDED7286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343" y="86949"/>
            <a:ext cx="603843" cy="603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1"/>
          <p:cNvSpPr txBox="1">
            <a:spLocks noGrp="1"/>
          </p:cNvSpPr>
          <p:nvPr>
            <p:ph type="title"/>
          </p:nvPr>
        </p:nvSpPr>
        <p:spPr>
          <a:xfrm>
            <a:off x="261750" y="373267"/>
            <a:ext cx="862050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666666"/>
                </a:solidFill>
              </a:rPr>
              <a:t>Sans oublier</a:t>
            </a:r>
            <a:endParaRPr sz="3500"/>
          </a:p>
        </p:txBody>
      </p:sp>
      <p:sp>
        <p:nvSpPr>
          <p:cNvPr id="508" name="Google Shape;508;p51"/>
          <p:cNvSpPr/>
          <p:nvPr/>
        </p:nvSpPr>
        <p:spPr>
          <a:xfrm>
            <a:off x="371775" y="1500100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38B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509" name="Google Shape;509;p51"/>
          <p:cNvSpPr/>
          <p:nvPr/>
        </p:nvSpPr>
        <p:spPr>
          <a:xfrm>
            <a:off x="3210425" y="1500200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90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1"/>
          <p:cNvSpPr/>
          <p:nvPr/>
        </p:nvSpPr>
        <p:spPr>
          <a:xfrm>
            <a:off x="6049100" y="1500133"/>
            <a:ext cx="2629500" cy="457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1"/>
          <p:cNvSpPr txBox="1">
            <a:spLocks noGrp="1"/>
          </p:cNvSpPr>
          <p:nvPr>
            <p:ph type="title"/>
          </p:nvPr>
        </p:nvSpPr>
        <p:spPr>
          <a:xfrm>
            <a:off x="401175" y="2000861"/>
            <a:ext cx="2629499" cy="4149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u="sng" dirty="0">
                <a:solidFill>
                  <a:schemeClr val="bg2"/>
                </a:solidFill>
              </a:rPr>
              <a:t>Conseils d’élimination : 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Utilisation d’un petit banc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Respiration 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Massage abdominale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Pas de poussée mictionnelle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Pas de poussée défécatoire ou juste une poussée starter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RETROUVER DES CYCLES</a:t>
            </a:r>
            <a:br>
              <a:rPr lang="fr-FR" sz="1200" b="0" dirty="0">
                <a:solidFill>
                  <a:schemeClr val="bg2"/>
                </a:solidFill>
              </a:rPr>
            </a:b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u="sng" dirty="0">
                <a:solidFill>
                  <a:schemeClr val="bg2"/>
                </a:solidFill>
              </a:rPr>
              <a:t>Conseils diététiques :</a:t>
            </a:r>
            <a:br>
              <a:rPr lang="fr-FR" sz="1200" b="0" u="sng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Hydratation, alimentation, activité physique, fibres</a:t>
            </a:r>
            <a:br>
              <a:rPr lang="fr-FR" sz="1200" b="0" dirty="0">
                <a:solidFill>
                  <a:schemeClr val="bg2"/>
                </a:solidFill>
              </a:rPr>
            </a:br>
            <a:br>
              <a:rPr lang="fr-FR" sz="1200" b="0" u="sng" dirty="0">
                <a:solidFill>
                  <a:schemeClr val="bg2"/>
                </a:solidFill>
              </a:rPr>
            </a:b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u="sng" dirty="0">
                <a:solidFill>
                  <a:schemeClr val="bg2"/>
                </a:solidFill>
              </a:rPr>
              <a:t>Conseils hygiènes intimes :</a:t>
            </a:r>
            <a:br>
              <a:rPr lang="fr-FR" sz="1200" b="0" u="sng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Pas plus d’une toilette intime au savon par jour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Utilisation de lubrifiant</a:t>
            </a:r>
            <a:br>
              <a:rPr lang="fr-FR" sz="1200" b="0" dirty="0">
                <a:solidFill>
                  <a:schemeClr val="bg2"/>
                </a:solidFill>
              </a:rPr>
            </a:br>
            <a:r>
              <a:rPr lang="fr-FR" sz="1200" b="0" dirty="0">
                <a:solidFill>
                  <a:schemeClr val="bg2"/>
                </a:solidFill>
              </a:rPr>
              <a:t>Crème à la vitamine E pour hydrater les muqueuses</a:t>
            </a:r>
            <a:br>
              <a:rPr lang="fr-FR" sz="1200" u="sng" dirty="0"/>
            </a:br>
            <a:endParaRPr sz="1200" b="0" u="sng" dirty="0"/>
          </a:p>
        </p:txBody>
      </p:sp>
      <p:sp>
        <p:nvSpPr>
          <p:cNvPr id="512" name="Google Shape;512;p51"/>
          <p:cNvSpPr txBox="1"/>
          <p:nvPr/>
        </p:nvSpPr>
        <p:spPr>
          <a:xfrm>
            <a:off x="401175" y="1600333"/>
            <a:ext cx="24816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6  : EDUCATION THERAPEUTIQUE</a:t>
            </a:r>
            <a:endParaRPr b="1" dirty="0">
              <a:solidFill>
                <a:srgbClr val="FFFFFF"/>
              </a:solidFill>
              <a:highlight>
                <a:srgbClr val="364CA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3343625" y="1600333"/>
            <a:ext cx="2363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6 : AIDES A LA CONTINENCE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4" name="Google Shape;514;p51"/>
          <p:cNvSpPr txBox="1">
            <a:spLocks noGrp="1"/>
          </p:cNvSpPr>
          <p:nvPr>
            <p:ph type="title"/>
          </p:nvPr>
        </p:nvSpPr>
        <p:spPr>
          <a:xfrm>
            <a:off x="3210424" y="2000861"/>
            <a:ext cx="2629499" cy="3758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fr-FR" sz="1050" dirty="0"/>
            </a:br>
            <a:r>
              <a:rPr lang="fr-FR" sz="1050" b="0" u="sng" dirty="0">
                <a:solidFill>
                  <a:schemeClr val="bg2"/>
                </a:solidFill>
              </a:rPr>
              <a:t>Dispositif </a:t>
            </a:r>
            <a:r>
              <a:rPr lang="fr-FR" sz="1050" b="0" u="sng" dirty="0" err="1">
                <a:solidFill>
                  <a:schemeClr val="bg2"/>
                </a:solidFill>
              </a:rPr>
              <a:t>Diveen</a:t>
            </a:r>
            <a:r>
              <a:rPr lang="fr-FR" sz="1050" b="0" u="sng" dirty="0">
                <a:solidFill>
                  <a:schemeClr val="bg2"/>
                </a:solidFill>
              </a:rPr>
              <a:t> : </a:t>
            </a:r>
            <a:r>
              <a:rPr lang="fr-FR" sz="1050" b="0" dirty="0">
                <a:solidFill>
                  <a:schemeClr val="bg2"/>
                </a:solidFill>
              </a:rPr>
              <a:t>pour IUE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u="sng" dirty="0">
                <a:solidFill>
                  <a:schemeClr val="bg2"/>
                </a:solidFill>
              </a:rPr>
            </a:br>
            <a:r>
              <a:rPr lang="fr-FR" sz="1050" b="0" u="sng" dirty="0">
                <a:solidFill>
                  <a:schemeClr val="bg2"/>
                </a:solidFill>
              </a:rPr>
              <a:t>Pessaires cubes : 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Traitement des prolapsus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Sous prescription par le kinésithérapeute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Application avec un gel hormonal ou lubrifiant si besoins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Doit être retiré tous les soirs</a:t>
            </a:r>
            <a:br>
              <a:rPr lang="fr-FR" sz="1050" b="0" dirty="0">
                <a:solidFill>
                  <a:schemeClr val="bg2"/>
                </a:solidFill>
              </a:rPr>
            </a:b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u="sng" dirty="0">
                <a:solidFill>
                  <a:schemeClr val="bg2"/>
                </a:solidFill>
              </a:rPr>
              <a:t>Tampon </a:t>
            </a:r>
            <a:r>
              <a:rPr lang="fr-FR" sz="1050" b="0" u="sng" dirty="0" err="1">
                <a:solidFill>
                  <a:schemeClr val="bg2"/>
                </a:solidFill>
              </a:rPr>
              <a:t>ano</a:t>
            </a:r>
            <a:r>
              <a:rPr lang="fr-FR" sz="1050" b="0" u="sng" dirty="0">
                <a:solidFill>
                  <a:schemeClr val="bg2"/>
                </a:solidFill>
              </a:rPr>
              <a:t>-rectaux </a:t>
            </a:r>
            <a:r>
              <a:rPr lang="fr-FR" sz="1050" b="0" u="sng" dirty="0" err="1">
                <a:solidFill>
                  <a:schemeClr val="bg2"/>
                </a:solidFill>
              </a:rPr>
              <a:t>peristeen</a:t>
            </a:r>
            <a:r>
              <a:rPr lang="fr-FR" sz="1050" b="0" u="sng" dirty="0">
                <a:solidFill>
                  <a:schemeClr val="bg2"/>
                </a:solidFill>
              </a:rPr>
              <a:t> : </a:t>
            </a:r>
            <a:br>
              <a:rPr lang="fr-FR" sz="1050" b="0" dirty="0">
                <a:solidFill>
                  <a:schemeClr val="bg2"/>
                </a:solidFill>
              </a:rPr>
            </a:br>
            <a:r>
              <a:rPr lang="fr-FR" sz="1050" b="0" dirty="0">
                <a:solidFill>
                  <a:schemeClr val="bg2"/>
                </a:solidFill>
              </a:rPr>
              <a:t>Pour l’incontinence anale active</a:t>
            </a:r>
          </a:p>
        </p:txBody>
      </p:sp>
      <p:sp>
        <p:nvSpPr>
          <p:cNvPr id="515" name="Google Shape;515;p51"/>
          <p:cNvSpPr txBox="1">
            <a:spLocks noGrp="1"/>
          </p:cNvSpPr>
          <p:nvPr>
            <p:ph type="title"/>
          </p:nvPr>
        </p:nvSpPr>
        <p:spPr>
          <a:xfrm>
            <a:off x="6049073" y="2111667"/>
            <a:ext cx="26295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050" b="0" dirty="0">
                <a:solidFill>
                  <a:schemeClr val="bg2"/>
                </a:solidFill>
              </a:rPr>
              <a:t>N’hésitez pas à vous inspirer des cas proposés pour vous aider dans le déroulé de vos futurs prises en charges</a:t>
            </a:r>
            <a:endParaRPr sz="1050" b="0" dirty="0">
              <a:solidFill>
                <a:schemeClr val="bg2"/>
              </a:solidFill>
            </a:endParaRPr>
          </a:p>
        </p:txBody>
      </p:sp>
      <p:sp>
        <p:nvSpPr>
          <p:cNvPr id="516" name="Google Shape;516;p51"/>
          <p:cNvSpPr txBox="1"/>
          <p:nvPr/>
        </p:nvSpPr>
        <p:spPr>
          <a:xfrm>
            <a:off x="6125263" y="1600333"/>
            <a:ext cx="2363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Module 7 : CAS CONCRETS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3A6372-F0EA-E541-BCF4-8437DCDD50D9}"/>
              </a:ext>
            </a:extLst>
          </p:cNvPr>
          <p:cNvSpPr/>
          <p:nvPr/>
        </p:nvSpPr>
        <p:spPr>
          <a:xfrm>
            <a:off x="7707086" y="87086"/>
            <a:ext cx="1284514" cy="69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3B46BA-27A3-F34C-9C98-93A13C7CC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343" y="86949"/>
            <a:ext cx="603843" cy="6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52"/>
          <p:cNvGrpSpPr/>
          <p:nvPr/>
        </p:nvGrpSpPr>
        <p:grpSpPr>
          <a:xfrm>
            <a:off x="2828325" y="179542"/>
            <a:ext cx="3701670" cy="6269949"/>
            <a:chOff x="2828325" y="134660"/>
            <a:chExt cx="3701670" cy="4702580"/>
          </a:xfrm>
        </p:grpSpPr>
        <p:grpSp>
          <p:nvGrpSpPr>
            <p:cNvPr id="522" name="Google Shape;522;p52"/>
            <p:cNvGrpSpPr/>
            <p:nvPr/>
          </p:nvGrpSpPr>
          <p:grpSpPr>
            <a:xfrm>
              <a:off x="2828325" y="134660"/>
              <a:ext cx="3701670" cy="4702580"/>
              <a:chOff x="2371069" y="2877255"/>
              <a:chExt cx="416267" cy="606007"/>
            </a:xfrm>
          </p:grpSpPr>
          <p:sp>
            <p:nvSpPr>
              <p:cNvPr id="523" name="Google Shape;523;p52"/>
              <p:cNvSpPr/>
              <p:nvPr/>
            </p:nvSpPr>
            <p:spPr>
              <a:xfrm>
                <a:off x="2371069" y="2912822"/>
                <a:ext cx="416267" cy="5704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85" extrusionOk="0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rgbClr val="FB6C2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2"/>
              <p:cNvSpPr/>
              <p:nvPr/>
            </p:nvSpPr>
            <p:spPr>
              <a:xfrm>
                <a:off x="2408866" y="2956587"/>
                <a:ext cx="340800" cy="47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2"/>
              <p:cNvSpPr/>
              <p:nvPr/>
            </p:nvSpPr>
            <p:spPr>
              <a:xfrm>
                <a:off x="2406877" y="2954100"/>
                <a:ext cx="345149" cy="47644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58" extrusionOk="0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2"/>
              <p:cNvSpPr/>
              <p:nvPr/>
            </p:nvSpPr>
            <p:spPr>
              <a:xfrm>
                <a:off x="2484459" y="2877255"/>
                <a:ext cx="189484" cy="105196"/>
              </a:xfrm>
              <a:custGeom>
                <a:avLst/>
                <a:gdLst/>
                <a:ahLst/>
                <a:cxnLst/>
                <a:rect l="l" t="t" r="r" b="b"/>
                <a:pathLst>
                  <a:path w="189484" h="105196" extrusionOk="0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7" name="Google Shape;527;p52"/>
            <p:cNvSpPr/>
            <p:nvPr/>
          </p:nvSpPr>
          <p:spPr>
            <a:xfrm rot="5400000">
              <a:off x="3325920" y="1126892"/>
              <a:ext cx="486133" cy="550055"/>
            </a:xfrm>
            <a:custGeom>
              <a:avLst/>
              <a:gdLst/>
              <a:ahLst/>
              <a:cxnLst/>
              <a:rect l="l" t="t" r="r" b="b"/>
              <a:pathLst>
                <a:path w="3830741" h="3782395" extrusionOk="0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25"/>
                <a:buFont typeface="Arial"/>
                <a:buNone/>
              </a:pPr>
              <a:endParaRPr sz="20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52"/>
          <p:cNvSpPr txBox="1"/>
          <p:nvPr/>
        </p:nvSpPr>
        <p:spPr>
          <a:xfrm>
            <a:off x="3963600" y="1374067"/>
            <a:ext cx="22536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Conclusion</a:t>
            </a:r>
            <a:br>
              <a:rPr lang="fr" sz="25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r" sz="25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Ouverture</a:t>
            </a:r>
            <a:endParaRPr sz="25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9" name="Google Shape;529;p52"/>
          <p:cNvSpPr txBox="1">
            <a:spLocks noGrp="1"/>
          </p:cNvSpPr>
          <p:nvPr>
            <p:ph type="body" idx="4294967295"/>
          </p:nvPr>
        </p:nvSpPr>
        <p:spPr>
          <a:xfrm>
            <a:off x="3167700" y="2151633"/>
            <a:ext cx="3049500" cy="3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aller plus loin ?</a:t>
            </a:r>
          </a:p>
          <a:p>
            <a:pPr marL="15240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N’hésitez pas à envoyer vos remarques ou vos souhaits pour la suite.</a:t>
            </a:r>
            <a:b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Nous pourrons envisager d’autres supports e-learning pour approfondir les modules proposés ou organiser des formations présentielles pour améliorer votre pratique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compléter vos connaissances</a:t>
            </a:r>
          </a:p>
          <a:p>
            <a:pPr lvl="1" indent="-304800">
              <a:lnSpc>
                <a:spcPct val="100000"/>
              </a:lnSpc>
              <a:spcBef>
                <a:spcPts val="1300"/>
              </a:spcBef>
              <a:buClr>
                <a:schemeClr val="dk1"/>
              </a:buClr>
              <a:buSzPts val="1200"/>
              <a:buFont typeface="Raleway"/>
              <a:buChar char="➔"/>
            </a:pP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www.urofrance.org</a:t>
            </a:r>
            <a:endParaRPr lang="fr" sz="12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1" indent="-304800">
              <a:lnSpc>
                <a:spcPct val="100000"/>
              </a:lnSpc>
              <a:spcBef>
                <a:spcPts val="1300"/>
              </a:spcBef>
              <a:buClr>
                <a:schemeClr val="dk1"/>
              </a:buClr>
              <a:buSzPts val="1200"/>
              <a:buFont typeface="Raleway"/>
              <a:buChar char="➔"/>
            </a:pPr>
            <a:r>
              <a:rPr lang="fr-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fr" sz="1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haîne</a:t>
            </a: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sz="1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youtube</a:t>
            </a:r>
            <a:r>
              <a:rPr lang="fr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« anatomie 3D LYON </a:t>
            </a:r>
            <a:br>
              <a:rPr lang="fr" sz="1200" dirty="0">
                <a:latin typeface="Raleway"/>
                <a:ea typeface="Raleway"/>
                <a:cs typeface="Raleway"/>
                <a:sym typeface="Raleway"/>
              </a:rPr>
            </a:b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E23688-0B48-C24E-AF1E-40369395C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171" y="88738"/>
            <a:ext cx="1270000" cy="127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868</Words>
  <Application>Microsoft Macintosh PowerPoint</Application>
  <PresentationFormat>Affichage à l'écran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</vt:lpstr>
      <vt:lpstr>Nunito</vt:lpstr>
      <vt:lpstr>Arial</vt:lpstr>
      <vt:lpstr>Raleway</vt:lpstr>
      <vt:lpstr>Lato</vt:lpstr>
      <vt:lpstr>Swiss</vt:lpstr>
      <vt:lpstr>Fiche synthèse Formation :     Rééducation périnéale Notions indispensables   et  Techniques élémentaires   </vt:lpstr>
      <vt:lpstr>Ce qu’il faut retenir</vt:lpstr>
      <vt:lpstr>Sans oublier</vt:lpstr>
      <vt:lpstr>Sans oublier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synthèse Formation   Comprendre les bases neuroscientifiques  et neurologiques de la douleur pour améliorer la prise en charge des patients </dc:title>
  <cp:lastModifiedBy>Bryan Lebar</cp:lastModifiedBy>
  <cp:revision>12</cp:revision>
  <dcterms:modified xsi:type="dcterms:W3CDTF">2021-03-12T09:05:24Z</dcterms:modified>
</cp:coreProperties>
</file>